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65" r:id="rId4"/>
    <p:sldId id="266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9" r:id="rId14"/>
    <p:sldId id="271" r:id="rId15"/>
    <p:sldId id="268" r:id="rId16"/>
    <p:sldId id="270" r:id="rId17"/>
    <p:sldId id="272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B891E79-E692-4B72-BFAD-F3C809BD2B2F}" type="datetimeFigureOut">
              <a:rPr lang="uk-UA" smtClean="0"/>
              <a:pPr/>
              <a:t>29.05.2014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02F81B-870D-44B8-815D-8DA9C2BE64E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2105" t="2976" r="2103" b="19642"/>
          <a:stretch>
            <a:fillRect/>
          </a:stretch>
        </p:blipFill>
        <p:spPr bwMode="auto">
          <a:xfrm>
            <a:off x="1643042" y="2857496"/>
            <a:ext cx="650085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42852"/>
            <a:ext cx="7696224" cy="2786082"/>
          </a:xfrm>
        </p:spPr>
        <p:txBody>
          <a:bodyPr>
            <a:normAutofit/>
          </a:bodyPr>
          <a:lstStyle/>
          <a:p>
            <a:r>
              <a:rPr lang="uk-UA" b="1" dirty="0" smtClean="0"/>
              <a:t>Реконструкція нежилої будівлі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( колишній міський будинок культури) </a:t>
            </a:r>
            <a:r>
              <a:rPr lang="uk-UA" b="1" dirty="0" err="1" smtClean="0"/>
              <a:t>м.Лубни</a:t>
            </a:r>
            <a:r>
              <a:rPr lang="uk-UA" b="1" dirty="0" smtClean="0"/>
              <a:t> вул.Шевченка2/2 </a:t>
            </a:r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Виконання робіт по підсиленню конструкцій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Виконання робіт  (підсилення  конструкцій) Виділено згідно кошторису -</a:t>
            </a:r>
            <a:r>
              <a:rPr lang="uk-UA" b="1" dirty="0" smtClean="0"/>
              <a:t> 240000,00</a:t>
            </a:r>
            <a:r>
              <a:rPr lang="uk-UA" dirty="0" smtClean="0"/>
              <a:t> грн.</a:t>
            </a:r>
          </a:p>
          <a:p>
            <a:endParaRPr lang="uk-UA" dirty="0" smtClean="0"/>
          </a:p>
          <a:p>
            <a:r>
              <a:rPr lang="uk-UA" dirty="0" smtClean="0"/>
              <a:t>Виконано  фактично - </a:t>
            </a:r>
            <a:r>
              <a:rPr lang="uk-UA" b="1" dirty="0" smtClean="0"/>
              <a:t>72802,25</a:t>
            </a:r>
            <a:r>
              <a:rPr lang="uk-UA" dirty="0" smtClean="0"/>
              <a:t> грн.; </a:t>
            </a:r>
            <a:r>
              <a:rPr lang="uk-UA" b="1" dirty="0" smtClean="0"/>
              <a:t>160563,02</a:t>
            </a:r>
            <a:r>
              <a:rPr lang="uk-UA" dirty="0" smtClean="0"/>
              <a:t> </a:t>
            </a:r>
            <a:r>
              <a:rPr lang="uk-UA" dirty="0" err="1" smtClean="0"/>
              <a:t>грн</a:t>
            </a:r>
            <a:r>
              <a:rPr lang="uk-UA" dirty="0" smtClean="0"/>
              <a:t>.</a:t>
            </a:r>
            <a:endParaRPr lang="uk-UA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Виконання ескізного проекту</a:t>
            </a:r>
            <a:endParaRPr lang="uk-UA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1556" y="1447800"/>
            <a:ext cx="67864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Виконання ескізного проекту</a:t>
            </a:r>
            <a:endParaRPr lang="uk-UA" dirty="0"/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288" y="1448317"/>
            <a:ext cx="6784975" cy="479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Виготовлення проектно-кошторисної документації </a:t>
            </a:r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982749"/>
            <a:ext cx="5214974" cy="368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9" y="1428736"/>
            <a:ext cx="4214841" cy="298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16962"/>
            <a:ext cx="7429552" cy="5256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Виготовлення проектно-кошторисної документації </a:t>
            </a:r>
            <a:endParaRPr lang="uk-U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Виготовлення </a:t>
            </a:r>
            <a:r>
              <a:rPr lang="uk-UA" dirty="0" smtClean="0"/>
              <a:t>проектно-кошторисної </a:t>
            </a:r>
            <a:r>
              <a:rPr lang="uk-UA" dirty="0" smtClean="0"/>
              <a:t>документації 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Виконання робіт  (підсилення  конструкцій) Виділено згідно кошторису -</a:t>
            </a:r>
            <a:r>
              <a:rPr lang="uk-UA" b="1" dirty="0" smtClean="0"/>
              <a:t> 582200,00</a:t>
            </a:r>
            <a:r>
              <a:rPr lang="uk-UA" dirty="0" smtClean="0"/>
              <a:t> грн.</a:t>
            </a:r>
          </a:p>
          <a:p>
            <a:r>
              <a:rPr lang="uk-UA" dirty="0" smtClean="0"/>
              <a:t>Виконано  </a:t>
            </a:r>
            <a:r>
              <a:rPr lang="uk-UA" dirty="0" smtClean="0"/>
              <a:t>фактично </a:t>
            </a:r>
            <a:r>
              <a:rPr lang="uk-UA" dirty="0" smtClean="0"/>
              <a:t>ДПДПІ «</a:t>
            </a:r>
            <a:r>
              <a:rPr lang="uk-UA" dirty="0" err="1" smtClean="0"/>
              <a:t>Міськбудпроект</a:t>
            </a:r>
            <a:r>
              <a:rPr lang="uk-UA" dirty="0" smtClean="0"/>
              <a:t>»</a:t>
            </a:r>
            <a:r>
              <a:rPr lang="uk-UA" dirty="0" smtClean="0"/>
              <a:t> </a:t>
            </a:r>
            <a:r>
              <a:rPr lang="uk-UA" dirty="0" smtClean="0"/>
              <a:t>- </a:t>
            </a:r>
            <a:r>
              <a:rPr lang="uk-UA" b="1" dirty="0" smtClean="0"/>
              <a:t>45441,00 </a:t>
            </a:r>
            <a:r>
              <a:rPr lang="uk-UA" dirty="0" smtClean="0"/>
              <a:t>грн.</a:t>
            </a:r>
            <a:endParaRPr lang="uk-UA" b="1" dirty="0" smtClean="0"/>
          </a:p>
          <a:p>
            <a:r>
              <a:rPr lang="uk-UA" b="1" dirty="0" smtClean="0"/>
              <a:t>144789,60 </a:t>
            </a:r>
            <a:r>
              <a:rPr lang="uk-UA" dirty="0" smtClean="0"/>
              <a:t>грн.</a:t>
            </a:r>
            <a:endParaRPr lang="uk-UA" b="1" dirty="0" smtClean="0"/>
          </a:p>
          <a:p>
            <a:r>
              <a:rPr lang="uk-UA" b="1" dirty="0" smtClean="0"/>
              <a:t>290729,40 </a:t>
            </a:r>
            <a:r>
              <a:rPr lang="uk-UA" dirty="0" smtClean="0"/>
              <a:t>грн</a:t>
            </a:r>
            <a:r>
              <a:rPr lang="uk-UA" dirty="0" smtClean="0"/>
              <a:t>.</a:t>
            </a:r>
          </a:p>
          <a:p>
            <a:r>
              <a:rPr lang="uk-UA" b="1" dirty="0" smtClean="0"/>
              <a:t>24987,60</a:t>
            </a:r>
            <a:r>
              <a:rPr lang="uk-UA" dirty="0" smtClean="0"/>
              <a:t> грн.</a:t>
            </a:r>
            <a:endParaRPr lang="uk-UA" dirty="0" smtClean="0"/>
          </a:p>
          <a:p>
            <a:r>
              <a:rPr lang="uk-UA" u="sng" dirty="0" smtClean="0"/>
              <a:t>Всього – </a:t>
            </a:r>
            <a:r>
              <a:rPr lang="uk-UA" b="1" u="sng" dirty="0" smtClean="0"/>
              <a:t>505947,60</a:t>
            </a:r>
            <a:r>
              <a:rPr lang="uk-UA" u="sng" dirty="0" smtClean="0"/>
              <a:t> </a:t>
            </a:r>
            <a:r>
              <a:rPr lang="uk-UA" u="sng" dirty="0" err="1" smtClean="0"/>
              <a:t>грн</a:t>
            </a:r>
            <a:endParaRPr lang="uk-UA" u="sng" dirty="0" smtClean="0"/>
          </a:p>
          <a:p>
            <a:r>
              <a:rPr lang="uk-UA" dirty="0" smtClean="0"/>
              <a:t>Виконано  фактично ДПСМУ «</a:t>
            </a:r>
            <a:r>
              <a:rPr lang="uk-UA" dirty="0" err="1" smtClean="0"/>
              <a:t>Укркультмонтаж</a:t>
            </a:r>
            <a:r>
              <a:rPr lang="uk-UA" dirty="0" smtClean="0"/>
              <a:t>» - </a:t>
            </a:r>
            <a:r>
              <a:rPr lang="uk-UA" b="1" dirty="0" smtClean="0"/>
              <a:t>84686,44 </a:t>
            </a:r>
            <a:r>
              <a:rPr lang="uk-UA" dirty="0" smtClean="0"/>
              <a:t>грн.</a:t>
            </a:r>
            <a:endParaRPr lang="uk-UA" b="1" dirty="0" smtClean="0"/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/>
              <a:t>Виготовлення </a:t>
            </a:r>
            <a:r>
              <a:rPr lang="uk-UA" sz="3200" dirty="0" smtClean="0"/>
              <a:t>проектної документації суміжних розділів та тех</a:t>
            </a:r>
            <a:r>
              <a:rPr lang="uk-UA" sz="3200" dirty="0" smtClean="0"/>
              <a:t>нічних умов</a:t>
            </a:r>
            <a:endParaRPr lang="uk-UA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4624406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/>
              <a:t>Проектні роботи </a:t>
            </a:r>
            <a:r>
              <a:rPr lang="uk-UA" dirty="0" smtClean="0"/>
              <a:t>(пожежна сигналізація)</a:t>
            </a:r>
            <a:r>
              <a:rPr lang="uk-UA" dirty="0" smtClean="0"/>
              <a:t>Виділено </a:t>
            </a:r>
            <a:r>
              <a:rPr lang="uk-UA" dirty="0" smtClean="0"/>
              <a:t>згідно кошторису -</a:t>
            </a:r>
            <a:r>
              <a:rPr lang="uk-UA" b="1" dirty="0" smtClean="0"/>
              <a:t> </a:t>
            </a:r>
            <a:r>
              <a:rPr lang="uk-UA" b="1" dirty="0" smtClean="0"/>
              <a:t>40000,00</a:t>
            </a:r>
            <a:endParaRPr lang="uk-UA" b="1" dirty="0" smtClean="0"/>
          </a:p>
          <a:p>
            <a:r>
              <a:rPr lang="uk-UA" dirty="0" smtClean="0"/>
              <a:t>Проектна документація охоронної сигналізації </a:t>
            </a:r>
            <a:r>
              <a:rPr lang="uk-UA" dirty="0" smtClean="0"/>
              <a:t>- </a:t>
            </a:r>
            <a:r>
              <a:rPr lang="uk-UA" b="1" dirty="0" smtClean="0"/>
              <a:t>18000,00</a:t>
            </a:r>
            <a:r>
              <a:rPr lang="uk-UA" b="1" dirty="0" smtClean="0"/>
              <a:t> </a:t>
            </a:r>
            <a:r>
              <a:rPr lang="uk-UA" dirty="0" smtClean="0"/>
              <a:t>грн. </a:t>
            </a:r>
          </a:p>
          <a:p>
            <a:r>
              <a:rPr lang="uk-UA" dirty="0" smtClean="0"/>
              <a:t>Проектна документація </a:t>
            </a:r>
            <a:r>
              <a:rPr lang="uk-UA" dirty="0" err="1" smtClean="0"/>
              <a:t>вогнезахисту-</a:t>
            </a:r>
            <a:r>
              <a:rPr lang="uk-UA" dirty="0" smtClean="0"/>
              <a:t> </a:t>
            </a:r>
            <a:r>
              <a:rPr lang="uk-UA" b="1" dirty="0" smtClean="0"/>
              <a:t>4260,00 </a:t>
            </a:r>
            <a:r>
              <a:rPr lang="uk-UA" dirty="0" smtClean="0"/>
              <a:t>грн. </a:t>
            </a:r>
            <a:endParaRPr lang="uk-UA" b="1" dirty="0" smtClean="0"/>
          </a:p>
          <a:p>
            <a:r>
              <a:rPr lang="uk-UA" dirty="0" smtClean="0"/>
              <a:t>Проектні </a:t>
            </a:r>
            <a:r>
              <a:rPr lang="uk-UA" dirty="0" smtClean="0"/>
              <a:t>роботи (дахова </a:t>
            </a:r>
            <a:r>
              <a:rPr lang="uk-UA" dirty="0" smtClean="0"/>
              <a:t>котельня</a:t>
            </a:r>
            <a:r>
              <a:rPr lang="uk-UA" dirty="0" smtClean="0"/>
              <a:t>) - </a:t>
            </a:r>
            <a:r>
              <a:rPr lang="uk-UA" b="1" dirty="0" smtClean="0"/>
              <a:t>88230,00</a:t>
            </a:r>
            <a:r>
              <a:rPr lang="uk-UA" b="1" dirty="0" smtClean="0"/>
              <a:t> </a:t>
            </a:r>
            <a:r>
              <a:rPr lang="uk-UA" dirty="0" smtClean="0"/>
              <a:t>грн.</a:t>
            </a:r>
          </a:p>
          <a:p>
            <a:r>
              <a:rPr lang="uk-UA" dirty="0" smtClean="0"/>
              <a:t>Інженерно – геологічні вишукування для проекту </a:t>
            </a:r>
            <a:r>
              <a:rPr lang="uk-UA" dirty="0" smtClean="0"/>
              <a:t>реконструкції - </a:t>
            </a:r>
            <a:r>
              <a:rPr lang="uk-UA" b="1" dirty="0" smtClean="0"/>
              <a:t>12039,60</a:t>
            </a:r>
            <a:r>
              <a:rPr lang="uk-UA" dirty="0" smtClean="0"/>
              <a:t> </a:t>
            </a:r>
            <a:r>
              <a:rPr lang="uk-UA" dirty="0" smtClean="0"/>
              <a:t>грн</a:t>
            </a:r>
            <a:r>
              <a:rPr lang="uk-UA" dirty="0" smtClean="0"/>
              <a:t>.</a:t>
            </a:r>
          </a:p>
          <a:p>
            <a:r>
              <a:rPr lang="uk-UA" dirty="0" smtClean="0"/>
              <a:t>Технічні умови - </a:t>
            </a:r>
            <a:r>
              <a:rPr lang="uk-UA" b="1" dirty="0" smtClean="0"/>
              <a:t>463,68</a:t>
            </a:r>
            <a:r>
              <a:rPr lang="uk-UA" dirty="0" smtClean="0"/>
              <a:t> грн., </a:t>
            </a:r>
            <a:r>
              <a:rPr lang="uk-UA" b="1" dirty="0" smtClean="0"/>
              <a:t>866,90</a:t>
            </a:r>
            <a:r>
              <a:rPr lang="uk-UA" dirty="0" smtClean="0"/>
              <a:t> </a:t>
            </a:r>
            <a:r>
              <a:rPr lang="uk-UA" dirty="0" err="1" smtClean="0"/>
              <a:t>грн</a:t>
            </a:r>
            <a:r>
              <a:rPr lang="uk-UA" dirty="0" smtClean="0"/>
              <a:t>., </a:t>
            </a:r>
            <a:r>
              <a:rPr lang="uk-UA" b="1" dirty="0" smtClean="0"/>
              <a:t>621,50 </a:t>
            </a:r>
            <a:r>
              <a:rPr lang="uk-UA" dirty="0" err="1" smtClean="0"/>
              <a:t>грн</a:t>
            </a:r>
            <a:r>
              <a:rPr lang="uk-UA" dirty="0" smtClean="0"/>
              <a:t>.</a:t>
            </a:r>
          </a:p>
          <a:p>
            <a:r>
              <a:rPr lang="uk-UA" dirty="0" smtClean="0"/>
              <a:t>Технічний нагляд – </a:t>
            </a:r>
            <a:r>
              <a:rPr lang="uk-UA" b="1" dirty="0" smtClean="0"/>
              <a:t>4432,00</a:t>
            </a:r>
            <a:r>
              <a:rPr lang="uk-UA" dirty="0" smtClean="0"/>
              <a:t> грн.</a:t>
            </a:r>
          </a:p>
          <a:p>
            <a:r>
              <a:rPr lang="uk-UA" dirty="0" smtClean="0"/>
              <a:t>Державна експертиза проектно-кошторисної документації – </a:t>
            </a:r>
            <a:r>
              <a:rPr lang="uk-UA" b="1" dirty="0" smtClean="0"/>
              <a:t>45703,50</a:t>
            </a:r>
            <a:r>
              <a:rPr lang="uk-UA" dirty="0" smtClean="0"/>
              <a:t> грн., </a:t>
            </a:r>
            <a:r>
              <a:rPr lang="uk-UA" b="1" dirty="0" smtClean="0"/>
              <a:t>3146,09</a:t>
            </a:r>
            <a:r>
              <a:rPr lang="uk-UA" dirty="0" smtClean="0"/>
              <a:t> </a:t>
            </a:r>
            <a:r>
              <a:rPr lang="uk-UA" dirty="0" err="1" smtClean="0"/>
              <a:t>грн</a:t>
            </a:r>
            <a:r>
              <a:rPr lang="uk-UA" dirty="0" smtClean="0"/>
              <a:t>.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Дякую за увагу!</a:t>
            </a:r>
            <a:endParaRPr lang="uk-U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05" t="2976" r="2103" b="19642"/>
          <a:stretch>
            <a:fillRect/>
          </a:stretch>
        </p:blipFill>
        <p:spPr bwMode="auto">
          <a:xfrm>
            <a:off x="1435100" y="1705416"/>
            <a:ext cx="7499350" cy="428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Існуючий стан</a:t>
            </a:r>
            <a:endParaRPr lang="uk-UA" dirty="0"/>
          </a:p>
        </p:txBody>
      </p:sp>
      <p:pic>
        <p:nvPicPr>
          <p:cNvPr id="4" name="Содержимое 3" descr="IMG_11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Існуючий стан</a:t>
            </a:r>
            <a:endParaRPr lang="uk-UA" dirty="0"/>
          </a:p>
        </p:txBody>
      </p:sp>
      <p:pic>
        <p:nvPicPr>
          <p:cNvPr id="4" name="Содержимое 3" descr="IMG_11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Існуючий стан</a:t>
            </a:r>
            <a:endParaRPr lang="uk-UA" dirty="0"/>
          </a:p>
        </p:txBody>
      </p:sp>
      <p:pic>
        <p:nvPicPr>
          <p:cNvPr id="4" name="Содержимое 3" descr="IMG_11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Існуючий стан</a:t>
            </a:r>
            <a:endParaRPr lang="uk-UA" dirty="0"/>
          </a:p>
        </p:txBody>
      </p:sp>
      <p:pic>
        <p:nvPicPr>
          <p:cNvPr id="4" name="Содержимое 3" descr="IMG_11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Виконання проекту обстеження</a:t>
            </a:r>
            <a:endParaRPr lang="uk-UA" dirty="0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306014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090834" y="1552844"/>
            <a:ext cx="2912026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Виконання робіт по підсиленню конструкцій</a:t>
            </a:r>
            <a:endParaRPr lang="uk-UA" dirty="0"/>
          </a:p>
        </p:txBody>
      </p:sp>
      <p:pic>
        <p:nvPicPr>
          <p:cNvPr id="5" name="Содержимое 4" descr="IMAG01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1602924"/>
            <a:ext cx="7499350" cy="449035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Виконання робіт по підсиленню конструкцій</a:t>
            </a:r>
            <a:endParaRPr lang="uk-UA" dirty="0"/>
          </a:p>
        </p:txBody>
      </p:sp>
      <p:pic>
        <p:nvPicPr>
          <p:cNvPr id="5" name="Содержимое 4" descr="IMAG01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602924"/>
            <a:ext cx="7215238" cy="468359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Виконання робіт по підсиленню конструкцій</a:t>
            </a:r>
            <a:endParaRPr lang="uk-UA" dirty="0"/>
          </a:p>
        </p:txBody>
      </p:sp>
      <p:pic>
        <p:nvPicPr>
          <p:cNvPr id="5" name="Содержимое 4" descr="IMAG01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784604"/>
            <a:ext cx="7215238" cy="432023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452</TotalTime>
  <Words>202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Реконструкція нежилої будівлі ( колишній міський будинок культури) м.Лубни вул.Шевченка2/2 </vt:lpstr>
      <vt:lpstr>Існуючий стан</vt:lpstr>
      <vt:lpstr>Існуючий стан</vt:lpstr>
      <vt:lpstr>Існуючий стан</vt:lpstr>
      <vt:lpstr>Існуючий стан</vt:lpstr>
      <vt:lpstr>Виконання проекту обстеження</vt:lpstr>
      <vt:lpstr>Виконання робіт по підсиленню конструкцій</vt:lpstr>
      <vt:lpstr>Виконання робіт по підсиленню конструкцій</vt:lpstr>
      <vt:lpstr>Виконання робіт по підсиленню конструкцій</vt:lpstr>
      <vt:lpstr>Виконання робіт по підсиленню конструкцій</vt:lpstr>
      <vt:lpstr>Виконання ескізного проекту</vt:lpstr>
      <vt:lpstr>Виконання ескізного проекту</vt:lpstr>
      <vt:lpstr>Виготовлення проектно-кошторисної документації </vt:lpstr>
      <vt:lpstr>Виготовлення проектно-кошторисної документації </vt:lpstr>
      <vt:lpstr>Виготовлення проектно-кошторисної документації </vt:lpstr>
      <vt:lpstr>Виготовлення проектної документації суміжних розділів та технічних умов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Реконструкція нежилої будівлі ( колишній міський будинок культури) м.Лубни вул.Шевченка2/2</dc:title>
  <dc:creator>кадастр</dc:creator>
  <cp:lastModifiedBy>кадастр</cp:lastModifiedBy>
  <cp:revision>17</cp:revision>
  <dcterms:created xsi:type="dcterms:W3CDTF">2014-05-28T13:35:24Z</dcterms:created>
  <dcterms:modified xsi:type="dcterms:W3CDTF">2014-05-29T12:17:39Z</dcterms:modified>
</cp:coreProperties>
</file>